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0"/>
  </p:notesMasterIdLst>
  <p:handoutMasterIdLst>
    <p:handoutMasterId r:id="rId21"/>
  </p:handoutMasterIdLst>
  <p:sldIdLst>
    <p:sldId id="276" r:id="rId2"/>
    <p:sldId id="270" r:id="rId3"/>
    <p:sldId id="272" r:id="rId4"/>
    <p:sldId id="271" r:id="rId5"/>
    <p:sldId id="274" r:id="rId6"/>
    <p:sldId id="273" r:id="rId7"/>
    <p:sldId id="275" r:id="rId8"/>
    <p:sldId id="277" r:id="rId9"/>
    <p:sldId id="278" r:id="rId10"/>
    <p:sldId id="279" r:id="rId11"/>
    <p:sldId id="280" r:id="rId12"/>
    <p:sldId id="284" r:id="rId13"/>
    <p:sldId id="281" r:id="rId14"/>
    <p:sldId id="282" r:id="rId15"/>
    <p:sldId id="283" r:id="rId16"/>
    <p:sldId id="285" r:id="rId17"/>
    <p:sldId id="286" r:id="rId18"/>
    <p:sldId id="287" r:id="rId19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0" userDrawn="1">
          <p15:clr>
            <a:srgbClr val="A4A3A4"/>
          </p15:clr>
        </p15:guide>
        <p15:guide id="2" orient="horz" pos="32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  <p15:guide id="4" orient="horz" pos="859" userDrawn="1">
          <p15:clr>
            <a:srgbClr val="A4A3A4"/>
          </p15:clr>
        </p15:guide>
        <p15:guide id="5" pos="5484" userDrawn="1">
          <p15:clr>
            <a:srgbClr val="A4A3A4"/>
          </p15:clr>
        </p15:guide>
        <p15:guide id="6" pos="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1" autoAdjust="0"/>
    <p:restoredTop sz="70972" autoAdjust="0"/>
  </p:normalViewPr>
  <p:slideViewPr>
    <p:cSldViewPr snapToGrid="0" showGuides="1">
      <p:cViewPr varScale="1">
        <p:scale>
          <a:sx n="109" d="100"/>
          <a:sy n="109" d="100"/>
        </p:scale>
        <p:origin x="2056" y="176"/>
      </p:cViewPr>
      <p:guideLst>
        <p:guide orient="horz" pos="780"/>
        <p:guide orient="horz" pos="326"/>
        <p:guide orient="horz" pos="3312"/>
        <p:guide orient="horz" pos="859"/>
        <p:guide pos="5484"/>
        <p:guide pos="2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63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83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download the </a:t>
            </a:r>
            <a:r>
              <a:rPr lang="da-DK" dirty="0" err="1"/>
              <a:t>package</a:t>
            </a:r>
            <a:r>
              <a:rPr lang="da-DK" dirty="0"/>
              <a:t>, </a:t>
            </a:r>
            <a:r>
              <a:rPr lang="da-DK" dirty="0" err="1"/>
              <a:t>there’s</a:t>
            </a:r>
            <a:r>
              <a:rPr lang="da-DK" dirty="0"/>
              <a:t> a </a:t>
            </a:r>
            <a:r>
              <a:rPr lang="da-DK" dirty="0" err="1"/>
              <a:t>whole</a:t>
            </a:r>
            <a:r>
              <a:rPr lang="da-DK" dirty="0"/>
              <a:t> </a:t>
            </a:r>
            <a:r>
              <a:rPr lang="da-DK" dirty="0" err="1"/>
              <a:t>lot</a:t>
            </a:r>
            <a:r>
              <a:rPr lang="da-DK" dirty="0"/>
              <a:t> of files and </a:t>
            </a:r>
            <a:r>
              <a:rPr lang="da-DK" dirty="0" err="1"/>
              <a:t>stuff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confusing</a:t>
            </a:r>
            <a:r>
              <a:rPr lang="da-DK" dirty="0"/>
              <a:t>. I still have </a:t>
            </a:r>
            <a:r>
              <a:rPr lang="da-DK" dirty="0" err="1"/>
              <a:t>no</a:t>
            </a:r>
            <a:r>
              <a:rPr lang="da-DK" dirty="0"/>
              <a:t>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half</a:t>
            </a:r>
            <a:r>
              <a:rPr lang="da-DK" dirty="0"/>
              <a:t> of the </a:t>
            </a:r>
            <a:r>
              <a:rPr lang="da-DK" dirty="0" err="1"/>
              <a:t>does</a:t>
            </a:r>
            <a:r>
              <a:rPr lang="da-DK" dirty="0"/>
              <a:t>.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leftovers</a:t>
            </a:r>
            <a:r>
              <a:rPr lang="da-DK" dirty="0"/>
              <a:t> </a:t>
            </a:r>
            <a:r>
              <a:rPr lang="da-DK" dirty="0" err="1"/>
              <a:t>maybe</a:t>
            </a:r>
            <a:r>
              <a:rPr lang="da-DK" dirty="0"/>
              <a:t>?</a:t>
            </a:r>
          </a:p>
          <a:p>
            <a:r>
              <a:rPr lang="da-DK" dirty="0"/>
              <a:t>User variables input, </a:t>
            </a:r>
            <a:r>
              <a:rPr lang="da-DK" dirty="0" err="1"/>
              <a:t>don’t</a:t>
            </a:r>
            <a:r>
              <a:rPr lang="da-DK" dirty="0"/>
              <a:t> know </a:t>
            </a:r>
            <a:r>
              <a:rPr lang="da-DK" dirty="0" err="1"/>
              <a:t>where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3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Loads</a:t>
            </a:r>
            <a:r>
              <a:rPr lang="da-DK" dirty="0"/>
              <a:t> of clear </a:t>
            </a:r>
            <a:r>
              <a:rPr lang="da-DK" dirty="0" err="1"/>
              <a:t>error</a:t>
            </a:r>
            <a:r>
              <a:rPr lang="da-DK" dirty="0"/>
              <a:t> </a:t>
            </a:r>
            <a:r>
              <a:rPr lang="da-DK" dirty="0" err="1"/>
              <a:t>messages</a:t>
            </a:r>
            <a:r>
              <a:rPr lang="da-DK" dirty="0"/>
              <a:t>! </a:t>
            </a:r>
            <a:r>
              <a:rPr lang="da-DK" dirty="0" err="1"/>
              <a:t>Like</a:t>
            </a:r>
            <a:r>
              <a:rPr lang="da-DK" dirty="0"/>
              <a:t> if </a:t>
            </a:r>
            <a:r>
              <a:rPr lang="da-DK" dirty="0" err="1"/>
              <a:t>modules</a:t>
            </a:r>
            <a:r>
              <a:rPr lang="da-DK" dirty="0"/>
              <a:t> not </a:t>
            </a:r>
            <a:r>
              <a:rPr lang="da-DK" dirty="0" err="1"/>
              <a:t>there</a:t>
            </a:r>
            <a:r>
              <a:rPr lang="da-DK" dirty="0"/>
              <a:t>,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message</a:t>
            </a:r>
            <a:r>
              <a:rPr lang="da-DK" dirty="0"/>
              <a:t> ”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load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module</a:t>
            </a:r>
            <a:r>
              <a:rPr lang="da-DK" dirty="0"/>
              <a:t>”</a:t>
            </a:r>
          </a:p>
          <a:p>
            <a:endParaRPr lang="da-DK" dirty="0"/>
          </a:p>
          <a:p>
            <a:r>
              <a:rPr lang="da-DK" dirty="0"/>
              <a:t>A </a:t>
            </a:r>
            <a:r>
              <a:rPr lang="da-DK" dirty="0" err="1"/>
              <a:t>good</a:t>
            </a:r>
            <a:r>
              <a:rPr lang="da-DK" dirty="0"/>
              <a:t> Idea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to have a </a:t>
            </a:r>
          </a:p>
          <a:p>
            <a:r>
              <a:rPr lang="da-DK" dirty="0"/>
              <a:t>IS THERE A CHECK IF MODULE IS LOADED FUNCTION? If </a:t>
            </a:r>
            <a:r>
              <a:rPr lang="da-DK" dirty="0" err="1"/>
              <a:t>command</a:t>
            </a:r>
            <a:r>
              <a:rPr lang="da-DK" dirty="0"/>
              <a:t>: not </a:t>
            </a:r>
            <a:r>
              <a:rPr lang="da-DK" dirty="0" err="1"/>
              <a:t>exist</a:t>
            </a:r>
            <a:r>
              <a:rPr lang="da-DK" dirty="0"/>
              <a:t> </a:t>
            </a:r>
            <a:r>
              <a:rPr lang="da-DK" dirty="0" err="1"/>
              <a:t>then</a:t>
            </a:r>
            <a:r>
              <a:rPr lang="da-DK" dirty="0"/>
              <a:t> ERROR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830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Can’t</a:t>
            </a:r>
            <a:r>
              <a:rPr lang="da-DK" dirty="0"/>
              <a:t> start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something</a:t>
            </a:r>
            <a:r>
              <a:rPr lang="da-DK" dirty="0"/>
              <a:t> i </a:t>
            </a:r>
            <a:r>
              <a:rPr lang="da-DK" dirty="0" err="1"/>
              <a:t>already</a:t>
            </a:r>
            <a:r>
              <a:rPr lang="da-DK" dirty="0"/>
              <a:t> </a:t>
            </a:r>
            <a:r>
              <a:rPr lang="da-DK" dirty="0" err="1"/>
              <a:t>running</a:t>
            </a:r>
            <a:r>
              <a:rPr lang="da-DK" dirty="0"/>
              <a:t>. Not </a:t>
            </a:r>
            <a:r>
              <a:rPr lang="da-DK" dirty="0" err="1"/>
              <a:t>touching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.</a:t>
            </a:r>
          </a:p>
          <a:p>
            <a:r>
              <a:rPr lang="da-DK" dirty="0"/>
              <a:t>Hard </a:t>
            </a:r>
            <a:r>
              <a:rPr lang="da-DK" dirty="0" err="1"/>
              <a:t>filtering</a:t>
            </a:r>
            <a:r>
              <a:rPr lang="da-DK" dirty="0"/>
              <a:t>. Not </a:t>
            </a:r>
            <a:r>
              <a:rPr lang="da-DK" dirty="0" err="1"/>
              <a:t>recommended</a:t>
            </a:r>
            <a:r>
              <a:rPr lang="da-DK" dirty="0"/>
              <a:t> by </a:t>
            </a:r>
            <a:r>
              <a:rPr lang="da-DK" dirty="0" err="1"/>
              <a:t>gatk</a:t>
            </a:r>
            <a:r>
              <a:rPr lang="da-DK" dirty="0"/>
              <a:t>?</a:t>
            </a:r>
          </a:p>
          <a:p>
            <a:r>
              <a:rPr lang="da-DK" dirty="0"/>
              <a:t>It outputs a file </a:t>
            </a:r>
            <a:r>
              <a:rPr lang="da-DK" dirty="0" err="1"/>
              <a:t>where</a:t>
            </a:r>
            <a:r>
              <a:rPr lang="da-DK" dirty="0"/>
              <a:t> it </a:t>
            </a:r>
            <a:r>
              <a:rPr lang="da-DK" dirty="0" err="1"/>
              <a:t>says</a:t>
            </a:r>
            <a:r>
              <a:rPr lang="da-DK" dirty="0"/>
              <a:t> INDEL, </a:t>
            </a:r>
            <a:r>
              <a:rPr lang="da-DK" dirty="0" err="1"/>
              <a:t>don’t</a:t>
            </a:r>
            <a:r>
              <a:rPr lang="da-DK" dirty="0"/>
              <a:t> know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information is </a:t>
            </a:r>
            <a:r>
              <a:rPr lang="da-DK" dirty="0" err="1"/>
              <a:t>coming</a:t>
            </a:r>
            <a:r>
              <a:rPr lang="da-DK" dirty="0"/>
              <a:t> from.</a:t>
            </a:r>
          </a:p>
          <a:p>
            <a:r>
              <a:rPr lang="da-DK" dirty="0" err="1"/>
              <a:t>Pooling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hematologic</a:t>
            </a:r>
            <a:r>
              <a:rPr lang="da-DK" dirty="0"/>
              <a:t> </a:t>
            </a:r>
            <a:r>
              <a:rPr lang="da-DK" dirty="0" err="1"/>
              <a:t>malignancies</a:t>
            </a:r>
            <a:r>
              <a:rPr lang="da-DK" dirty="0"/>
              <a:t> and </a:t>
            </a:r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commonalities</a:t>
            </a:r>
            <a:r>
              <a:rPr lang="da-DK" dirty="0"/>
              <a:t>. 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99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Good </a:t>
            </a:r>
            <a:r>
              <a:rPr lang="da-DK" dirty="0" err="1"/>
              <a:t>courses</a:t>
            </a:r>
            <a:r>
              <a:rPr lang="da-DK" dirty="0"/>
              <a:t> at </a:t>
            </a:r>
            <a:r>
              <a:rPr lang="da-DK" dirty="0" err="1"/>
              <a:t>dtu</a:t>
            </a:r>
            <a:r>
              <a:rPr lang="da-DK" dirty="0"/>
              <a:t> in </a:t>
            </a:r>
            <a:r>
              <a:rPr lang="da-DK" dirty="0" err="1"/>
              <a:t>june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Get</a:t>
            </a:r>
            <a:r>
              <a:rPr lang="da-DK" dirty="0"/>
              <a:t> an </a:t>
            </a:r>
            <a:r>
              <a:rPr lang="da-DK" dirty="0" err="1"/>
              <a:t>idea</a:t>
            </a:r>
            <a:r>
              <a:rPr lang="da-DK" dirty="0"/>
              <a:t> of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many</a:t>
            </a:r>
            <a:r>
              <a:rPr lang="da-DK" dirty="0"/>
              <a:t> samples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available</a:t>
            </a:r>
            <a:r>
              <a:rPr lang="da-DK" dirty="0"/>
              <a:t> for wp2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95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67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Problem with adapter </a:t>
            </a:r>
            <a:r>
              <a:rPr lang="da-DK" dirty="0" err="1"/>
              <a:t>sequence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715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2667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2" y="576514"/>
            <a:ext cx="4469607" cy="456169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3333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21000"/>
            <a:ext cx="61123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2" y="-321000"/>
            <a:ext cx="523587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9" y="-321000"/>
            <a:ext cx="286319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1" y="3378000"/>
            <a:ext cx="3709988" cy="74980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41724" y="2506073"/>
            <a:ext cx="3709987" cy="605362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380987" indent="0" algn="ctr">
              <a:buNone/>
              <a:defRPr sz="1667"/>
            </a:lvl2pPr>
            <a:lvl3pPr marL="761973" indent="0" algn="ctr">
              <a:buNone/>
              <a:defRPr sz="1500"/>
            </a:lvl3pPr>
            <a:lvl4pPr marL="1142961" indent="0" algn="ctr">
              <a:buNone/>
              <a:defRPr sz="1333"/>
            </a:lvl4pPr>
            <a:lvl5pPr marL="1523947" indent="0" algn="ctr">
              <a:buNone/>
              <a:defRPr sz="1333"/>
            </a:lvl5pPr>
            <a:lvl6pPr marL="1904933" indent="0" algn="ctr">
              <a:buNone/>
              <a:defRPr sz="1333"/>
            </a:lvl6pPr>
            <a:lvl7pPr marL="2285919" indent="0" algn="ctr">
              <a:buNone/>
              <a:defRPr sz="1333"/>
            </a:lvl7pPr>
            <a:lvl8pPr marL="2666907" indent="0" algn="ctr">
              <a:buNone/>
              <a:defRPr sz="1333"/>
            </a:lvl8pPr>
            <a:lvl9pPr marL="3047894" indent="0" algn="ctr">
              <a:buNone/>
              <a:defRPr sz="1333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40534" y="850170"/>
            <a:ext cx="3709987" cy="1121181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441725" y="1362605"/>
            <a:ext cx="8259365" cy="389599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667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1725" y="517262"/>
            <a:ext cx="8259365" cy="720989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79044"/>
            <a:ext cx="9144000" cy="5435958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667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086306"/>
            <a:ext cx="4461272" cy="1165673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76197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79044"/>
            <a:ext cx="9144000" cy="5435958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667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4086306"/>
            <a:ext cx="4461272" cy="1165673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76197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000" spc="83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79044"/>
            <a:ext cx="9144000" cy="5435958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667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1697303"/>
            <a:ext cx="4461272" cy="3554677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599262" indent="-297646">
              <a:defRPr>
                <a:solidFill>
                  <a:schemeClr val="bg1"/>
                </a:solidFill>
              </a:defRPr>
            </a:lvl2pPr>
            <a:lvl3pPr marL="599262" indent="-298969">
              <a:defRPr>
                <a:solidFill>
                  <a:schemeClr val="bg1"/>
                </a:solidFill>
              </a:defRPr>
            </a:lvl3pPr>
            <a:lvl4pPr marL="599262" indent="-298969">
              <a:defRPr>
                <a:solidFill>
                  <a:schemeClr val="bg1"/>
                </a:solidFill>
              </a:defRPr>
            </a:lvl4pPr>
            <a:lvl5pPr marL="599262" indent="-298969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79044"/>
            <a:ext cx="9144000" cy="5435958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2667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1697303"/>
            <a:ext cx="4461272" cy="3554677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599262" indent="-298969">
              <a:defRPr>
                <a:solidFill>
                  <a:schemeClr val="bg1"/>
                </a:solidFill>
              </a:defRPr>
            </a:lvl2pPr>
            <a:lvl3pPr marL="599262" indent="-298969">
              <a:defRPr>
                <a:solidFill>
                  <a:schemeClr val="bg1"/>
                </a:solidFill>
              </a:defRPr>
            </a:lvl3pPr>
            <a:lvl4pPr marL="599262" indent="-298969">
              <a:defRPr>
                <a:solidFill>
                  <a:schemeClr val="bg1"/>
                </a:solidFill>
              </a:defRPr>
            </a:lvl4pPr>
            <a:lvl5pPr marL="599262" indent="-298969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41725" y="517263"/>
            <a:ext cx="8259365" cy="4735491"/>
          </a:xfrm>
          <a:noFill/>
        </p:spPr>
        <p:txBody>
          <a:bodyPr lIns="0" tIns="0" rIns="0" bIns="0"/>
          <a:lstStyle>
            <a:lvl1pPr marL="374372" indent="-374372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000" b="0" kern="1200" cap="all" spc="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74372" indent="-374372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000" b="0" kern="1200" cap="all" spc="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74372" indent="-374372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000" b="0" kern="1200" cap="all" spc="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74372" indent="-374372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000" b="0" kern="1200" cap="all" spc="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74372" indent="-374372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000" b="0" kern="1200" cap="all" spc="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315961" y="510738"/>
            <a:ext cx="87571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5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41725" y="1357315"/>
            <a:ext cx="8259365" cy="3428999"/>
          </a:xfrm>
          <a:noFill/>
        </p:spPr>
        <p:txBody>
          <a:bodyPr lIns="0" tIns="0" rIns="0" bIns="0" anchor="t" anchorCtr="0"/>
          <a:lstStyle>
            <a:lvl1pPr marL="0" indent="0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0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0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0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0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3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37034" y="4945809"/>
            <a:ext cx="8264622" cy="306170"/>
          </a:xfrm>
        </p:spPr>
        <p:txBody>
          <a:bodyPr>
            <a:normAutofit/>
          </a:bodyPr>
          <a:lstStyle>
            <a:lvl1pPr marL="0" marR="0" indent="0" algn="l" defTabSz="761973" rtl="0" eaLnBrk="1" fontAlgn="auto" latinLnBrk="0" hangingPunct="1">
              <a:lnSpc>
                <a:spcPct val="100000"/>
              </a:lnSpc>
              <a:spcBef>
                <a:spcPts val="8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761973" rtl="0" eaLnBrk="1" fontAlgn="auto" latinLnBrk="0" hangingPunct="1">
              <a:lnSpc>
                <a:spcPct val="100000"/>
              </a:lnSpc>
              <a:spcBef>
                <a:spcPts val="8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41726" y="1357314"/>
            <a:ext cx="4018901" cy="3895439"/>
          </a:xfrm>
          <a:noFill/>
        </p:spPr>
        <p:txBody>
          <a:bodyPr lIns="0" tIns="0" rIns="0" bIns="0"/>
          <a:lstStyle>
            <a:lvl1pPr marL="0" indent="0" algn="r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83378" y="1357314"/>
            <a:ext cx="4017711" cy="3895439"/>
          </a:xfrm>
          <a:noFill/>
        </p:spPr>
        <p:txBody>
          <a:bodyPr lIns="0" tIns="0" rIns="0" bIns="0"/>
          <a:lstStyle>
            <a:lvl1pPr marL="0" indent="0" algn="l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3" rtl="0" eaLnBrk="1" latinLnBrk="0" hangingPunct="1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  <a:defRPr lang="da-DK" sz="30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41725" y="517265"/>
            <a:ext cx="8259365" cy="719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41725" y="1357312"/>
            <a:ext cx="8259365" cy="3894667"/>
          </a:xfrm>
        </p:spPr>
        <p:txBody>
          <a:bodyPr anchor="t" anchorCtr="0"/>
          <a:lstStyle>
            <a:lvl1pPr>
              <a:defRPr sz="5333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715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76197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lang="da-DK" sz="2667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21000"/>
            <a:ext cx="61123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2" y="-321000"/>
            <a:ext cx="523587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9" y="-321000"/>
            <a:ext cx="286319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2" y="1892577"/>
            <a:ext cx="4469607" cy="32460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3333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3" y="3368921"/>
            <a:ext cx="3737372" cy="74980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5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40534" y="2175787"/>
            <a:ext cx="3709987" cy="92444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441725" y="511377"/>
            <a:ext cx="8259365" cy="7332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2500" dirty="0">
                <a:solidFill>
                  <a:schemeClr val="tx1"/>
                </a:solidFill>
              </a:rPr>
              <a:t>User guide </a:t>
            </a:r>
            <a:r>
              <a:rPr lang="en-GB" sz="15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440533" y="1367079"/>
            <a:ext cx="1312718" cy="366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833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667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74081" indent="-74081" eaLnBrk="1" hangingPunct="1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74081" indent="-74081" eaLnBrk="1" hangingPunct="1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74081" indent="-74081" eaLnBrk="1" hangingPunct="1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74081" indent="-74081" eaLnBrk="1" hangingPunct="1"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833"/>
              </a:spcAft>
            </a:pP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833"/>
              </a:spcAft>
            </a:pPr>
            <a:r>
              <a:rPr lang="en-GB" sz="667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667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1927790" y="3305191"/>
            <a:ext cx="1316661" cy="1759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667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667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833"/>
              </a:spcAft>
            </a:pPr>
            <a:r>
              <a:rPr lang="en-GB" sz="667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667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833"/>
              </a:spcAft>
            </a:pPr>
            <a:r>
              <a:rPr lang="en-GB" sz="667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833"/>
              </a:spcAft>
            </a:pPr>
            <a:r>
              <a:rPr lang="en-GB" sz="667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667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667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667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833"/>
              </a:spcAft>
            </a:pPr>
            <a:r>
              <a:rPr lang="en-GB" sz="667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440531" y="4740736"/>
            <a:ext cx="1424694" cy="35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833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667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667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667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3118228" y="2413882"/>
            <a:ext cx="296562" cy="105522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1927790" y="2151941"/>
            <a:ext cx="1218181" cy="60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833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667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667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667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en-GB" altLang="da-DK" sz="667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667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667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667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667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1927788" y="2762577"/>
            <a:ext cx="1225968" cy="43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833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667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667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3554336" y="1355938"/>
            <a:ext cx="1225968" cy="188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500"/>
              </a:spcAft>
              <a:buNone/>
              <a:defRPr/>
            </a:pP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500"/>
              </a:spcAft>
              <a:buNone/>
              <a:defRPr/>
            </a:pP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3546617" y="3451183"/>
            <a:ext cx="1225968" cy="178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667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667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667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5018671" y="1367079"/>
            <a:ext cx="1225968" cy="95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5018671" y="2266674"/>
            <a:ext cx="1225968" cy="169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667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5018671" y="3971104"/>
            <a:ext cx="1225968" cy="82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5018671" y="4845948"/>
            <a:ext cx="1225968" cy="487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defRPr/>
            </a:pPr>
            <a: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833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667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667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667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667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667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667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667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667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667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01036" y="3501177"/>
            <a:ext cx="192995" cy="22940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67655" y="2329482"/>
            <a:ext cx="216531" cy="22940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181369" y="2656493"/>
            <a:ext cx="167342" cy="190702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1927788" y="1388443"/>
            <a:ext cx="1326102" cy="71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20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500"/>
              </a:spcAft>
              <a:defRPr/>
            </a:pPr>
            <a:r>
              <a:rPr lang="en-GB" altLang="da-DK" sz="667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667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667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667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667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667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03910" y="1453115"/>
            <a:ext cx="182390" cy="3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0"/>
            <a:ext cx="9148763" cy="5715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300183" y="-5013"/>
            <a:ext cx="7849394" cy="5715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21000"/>
            <a:ext cx="61123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2" y="-321000"/>
            <a:ext cx="523587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9" y="-321000"/>
            <a:ext cx="286319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2" y="576514"/>
            <a:ext cx="4469607" cy="456169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41723" y="2506073"/>
            <a:ext cx="3709986" cy="605362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380987" indent="0" algn="ctr">
              <a:buNone/>
              <a:defRPr sz="1667"/>
            </a:lvl2pPr>
            <a:lvl3pPr marL="761973" indent="0" algn="ctr">
              <a:buNone/>
              <a:defRPr sz="1500"/>
            </a:lvl3pPr>
            <a:lvl4pPr marL="1142961" indent="0" algn="ctr">
              <a:buNone/>
              <a:defRPr sz="1333"/>
            </a:lvl4pPr>
            <a:lvl5pPr marL="1523947" indent="0" algn="ctr">
              <a:buNone/>
              <a:defRPr sz="1333"/>
            </a:lvl5pPr>
            <a:lvl6pPr marL="1904933" indent="0" algn="ctr">
              <a:buNone/>
              <a:defRPr sz="1333"/>
            </a:lvl6pPr>
            <a:lvl7pPr marL="2285919" indent="0" algn="ctr">
              <a:buNone/>
              <a:defRPr sz="1333"/>
            </a:lvl7pPr>
            <a:lvl8pPr marL="2666907" indent="0" algn="ctr">
              <a:buNone/>
              <a:defRPr sz="1333"/>
            </a:lvl8pPr>
            <a:lvl9pPr marL="3047894" indent="0" algn="ctr">
              <a:buNone/>
              <a:defRPr sz="1333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5" y="3378000"/>
            <a:ext cx="3709987" cy="74980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440534" y="850170"/>
            <a:ext cx="3709987" cy="1121181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051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0"/>
            <a:ext cx="9148763" cy="5715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300183" y="-5013"/>
            <a:ext cx="7849394" cy="5715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21000"/>
            <a:ext cx="61123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2" y="-321000"/>
            <a:ext cx="523587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9" y="-321000"/>
            <a:ext cx="286319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2" y="576514"/>
            <a:ext cx="4469607" cy="456169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41723" y="2506073"/>
            <a:ext cx="3709986" cy="605362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380987" indent="0" algn="ctr">
              <a:buNone/>
              <a:defRPr sz="1667"/>
            </a:lvl2pPr>
            <a:lvl3pPr marL="761973" indent="0" algn="ctr">
              <a:buNone/>
              <a:defRPr sz="1500"/>
            </a:lvl3pPr>
            <a:lvl4pPr marL="1142961" indent="0" algn="ctr">
              <a:buNone/>
              <a:defRPr sz="1333"/>
            </a:lvl4pPr>
            <a:lvl5pPr marL="1523947" indent="0" algn="ctr">
              <a:buNone/>
              <a:defRPr sz="1333"/>
            </a:lvl5pPr>
            <a:lvl6pPr marL="1904933" indent="0" algn="ctr">
              <a:buNone/>
              <a:defRPr sz="1333"/>
            </a:lvl6pPr>
            <a:lvl7pPr marL="2285919" indent="0" algn="ctr">
              <a:buNone/>
              <a:defRPr sz="1333"/>
            </a:lvl7pPr>
            <a:lvl8pPr marL="2666907" indent="0" algn="ctr">
              <a:buNone/>
              <a:defRPr sz="1333"/>
            </a:lvl8pPr>
            <a:lvl9pPr marL="3047894" indent="0" algn="ctr">
              <a:buNone/>
              <a:defRPr sz="1333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5" y="3378000"/>
            <a:ext cx="3709987" cy="74980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440534" y="850170"/>
            <a:ext cx="3709987" cy="1121181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97437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0"/>
            <a:ext cx="9148763" cy="5715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300183" y="-5013"/>
            <a:ext cx="7849394" cy="5715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21000"/>
            <a:ext cx="61123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2" y="-321000"/>
            <a:ext cx="523587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9" y="-321000"/>
            <a:ext cx="286319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2" y="576514"/>
            <a:ext cx="4469607" cy="456169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41723" y="2506073"/>
            <a:ext cx="3709986" cy="605362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380987" indent="0" algn="ctr">
              <a:buNone/>
              <a:defRPr sz="1667"/>
            </a:lvl2pPr>
            <a:lvl3pPr marL="761973" indent="0" algn="ctr">
              <a:buNone/>
              <a:defRPr sz="1500"/>
            </a:lvl3pPr>
            <a:lvl4pPr marL="1142961" indent="0" algn="ctr">
              <a:buNone/>
              <a:defRPr sz="1333"/>
            </a:lvl4pPr>
            <a:lvl5pPr marL="1523947" indent="0" algn="ctr">
              <a:buNone/>
              <a:defRPr sz="1333"/>
            </a:lvl5pPr>
            <a:lvl6pPr marL="1904933" indent="0" algn="ctr">
              <a:buNone/>
              <a:defRPr sz="1333"/>
            </a:lvl6pPr>
            <a:lvl7pPr marL="2285919" indent="0" algn="ctr">
              <a:buNone/>
              <a:defRPr sz="1333"/>
            </a:lvl7pPr>
            <a:lvl8pPr marL="2666907" indent="0" algn="ctr">
              <a:buNone/>
              <a:defRPr sz="1333"/>
            </a:lvl8pPr>
            <a:lvl9pPr marL="3047894" indent="0" algn="ctr">
              <a:buNone/>
              <a:defRPr sz="1333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5" y="3378000"/>
            <a:ext cx="3709987" cy="74980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440534" y="850170"/>
            <a:ext cx="3709987" cy="1121181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3304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5715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667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4682728" y="576514"/>
            <a:ext cx="4461272" cy="4561696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3333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20970"/>
            <a:ext cx="61123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2" y="-320970"/>
            <a:ext cx="523587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9" y="-320970"/>
            <a:ext cx="286319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66695" y="3378000"/>
            <a:ext cx="3734395" cy="74980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5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966695" y="2506073"/>
            <a:ext cx="3734395" cy="6053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380987" indent="0" algn="ctr">
              <a:buNone/>
              <a:defRPr sz="1667"/>
            </a:lvl2pPr>
            <a:lvl3pPr marL="761973" indent="0" algn="ctr">
              <a:buNone/>
              <a:defRPr sz="1500"/>
            </a:lvl3pPr>
            <a:lvl4pPr marL="1142961" indent="0" algn="ctr">
              <a:buNone/>
              <a:defRPr sz="1333"/>
            </a:lvl4pPr>
            <a:lvl5pPr marL="1523947" indent="0" algn="ctr">
              <a:buNone/>
              <a:defRPr sz="1333"/>
            </a:lvl5pPr>
            <a:lvl6pPr marL="1904933" indent="0" algn="ctr">
              <a:buNone/>
              <a:defRPr sz="1333"/>
            </a:lvl6pPr>
            <a:lvl7pPr marL="2285919" indent="0" algn="ctr">
              <a:buNone/>
              <a:defRPr sz="1333"/>
            </a:lvl7pPr>
            <a:lvl8pPr marL="2666907" indent="0" algn="ctr">
              <a:buNone/>
              <a:defRPr sz="1333"/>
            </a:lvl8pPr>
            <a:lvl9pPr marL="3047894" indent="0" algn="ctr">
              <a:buNone/>
              <a:defRPr sz="1333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966695" y="850170"/>
            <a:ext cx="3733205" cy="1121181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715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667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21000"/>
            <a:ext cx="61123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2" y="-321000"/>
            <a:ext cx="523587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9" y="-321000"/>
            <a:ext cx="286319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1892577"/>
            <a:ext cx="4461272" cy="32460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3333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66695" y="3378000"/>
            <a:ext cx="3734395" cy="749806"/>
          </a:xfrm>
        </p:spPr>
        <p:txBody>
          <a:bodyPr rIns="0">
            <a:noAutofit/>
          </a:bodyPr>
          <a:lstStyle>
            <a:lvl1pPr marL="0" marR="0" indent="0" algn="l" defTabSz="761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966694" y="2175787"/>
            <a:ext cx="3722190" cy="92444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0"/>
            <a:ext cx="9148763" cy="5715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300183" y="-5013"/>
            <a:ext cx="7849394" cy="5715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21000"/>
            <a:ext cx="61123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2" y="-321000"/>
            <a:ext cx="523587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9" y="-321000"/>
            <a:ext cx="286319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2" y="576514"/>
            <a:ext cx="4469607" cy="4561696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41723" y="2506073"/>
            <a:ext cx="3709986" cy="605362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380987" indent="0" algn="ctr">
              <a:buNone/>
              <a:defRPr sz="1667"/>
            </a:lvl2pPr>
            <a:lvl3pPr marL="761973" indent="0" algn="ctr">
              <a:buNone/>
              <a:defRPr sz="1500"/>
            </a:lvl3pPr>
            <a:lvl4pPr marL="1142961" indent="0" algn="ctr">
              <a:buNone/>
              <a:defRPr sz="1333"/>
            </a:lvl4pPr>
            <a:lvl5pPr marL="1523947" indent="0" algn="ctr">
              <a:buNone/>
              <a:defRPr sz="1333"/>
            </a:lvl5pPr>
            <a:lvl6pPr marL="1904933" indent="0" algn="ctr">
              <a:buNone/>
              <a:defRPr sz="1333"/>
            </a:lvl6pPr>
            <a:lvl7pPr marL="2285919" indent="0" algn="ctr">
              <a:buNone/>
              <a:defRPr sz="1333"/>
            </a:lvl7pPr>
            <a:lvl8pPr marL="2666907" indent="0" algn="ctr">
              <a:buNone/>
              <a:defRPr sz="1333"/>
            </a:lvl8pPr>
            <a:lvl9pPr marL="3047894" indent="0" algn="ctr">
              <a:buNone/>
              <a:defRPr sz="1333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5" y="3378000"/>
            <a:ext cx="3709987" cy="74980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440534" y="850170"/>
            <a:ext cx="3709987" cy="1121181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2" y="0"/>
            <a:ext cx="9148763" cy="5715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300183" y="-5013"/>
            <a:ext cx="7849394" cy="5715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21000"/>
            <a:ext cx="61123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2" y="-321000"/>
            <a:ext cx="5235872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9" y="-321000"/>
            <a:ext cx="286319" cy="147331"/>
          </a:xfrm>
        </p:spPr>
        <p:txBody>
          <a:bodyPr/>
          <a:lstStyle>
            <a:lvl1pPr>
              <a:defRPr sz="111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2" y="1892577"/>
            <a:ext cx="4469607" cy="32460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3333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5" y="3378000"/>
            <a:ext cx="3709987" cy="74980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440534" y="2175787"/>
            <a:ext cx="3709987" cy="92444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1722" y="517261"/>
            <a:ext cx="8259366" cy="720989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441722" y="1362605"/>
            <a:ext cx="8259366" cy="389599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599262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1725" y="517261"/>
            <a:ext cx="8259365" cy="720989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441726" y="1362606"/>
            <a:ext cx="4018901" cy="3895989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83378" y="1362606"/>
            <a:ext cx="4017711" cy="3895989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599262" indent="0">
              <a:buNone/>
              <a:defRPr lang="da-DK" dirty="0" smtClean="0"/>
            </a:lvl4pPr>
            <a:lvl5pPr>
              <a:defRPr lang="da-DK" dirty="0"/>
            </a:lvl5pPr>
            <a:lvl8pPr marL="599262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4682730" y="1362606"/>
            <a:ext cx="4018359" cy="3895989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667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1726" y="517262"/>
            <a:ext cx="8259365" cy="720989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441725" y="1362605"/>
            <a:ext cx="4019549" cy="389599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41726" y="517261"/>
            <a:ext cx="8259365" cy="7209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41726" y="1362605"/>
            <a:ext cx="8259365" cy="38959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5"/>
            <a:ext cx="9144000" cy="27721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427372" y="71457"/>
            <a:ext cx="5235872" cy="14733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33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414771" y="71457"/>
            <a:ext cx="286319" cy="14733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33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746833" y="71457"/>
            <a:ext cx="611232" cy="14733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33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08/05/2019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7"/>
          <a:srcRect l="12043" t="11448" r="17199" b="13844"/>
          <a:stretch/>
        </p:blipFill>
        <p:spPr>
          <a:xfrm>
            <a:off x="251652" y="52982"/>
            <a:ext cx="124887" cy="176080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1" y="80392"/>
            <a:ext cx="1749486" cy="1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715" r:id="rId23"/>
    <p:sldLayoutId id="2147483819" r:id="rId24"/>
    <p:sldLayoutId id="2147483832" r:id="rId25"/>
  </p:sldLayoutIdLst>
  <p:hf hdr="0" ftr="0"/>
  <p:txStyles>
    <p:titleStyle>
      <a:lvl1pPr algn="l" defTabSz="761973" rtl="0" eaLnBrk="1" latinLnBrk="0" hangingPunct="1">
        <a:lnSpc>
          <a:spcPct val="100000"/>
        </a:lnSpc>
        <a:spcBef>
          <a:spcPct val="0"/>
        </a:spcBef>
        <a:buNone/>
        <a:defRPr sz="25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01616" indent="-301616" algn="l" defTabSz="761973" rtl="0" eaLnBrk="1" latinLnBrk="0" hangingPunct="1">
        <a:lnSpc>
          <a:spcPct val="100000"/>
        </a:lnSpc>
        <a:spcBef>
          <a:spcPts val="833"/>
        </a:spcBef>
        <a:buFont typeface="Arial" panose="020B0604020202020204" pitchFamily="34" charset="0"/>
        <a:buChar char="•"/>
        <a:defRPr lang="da-DK" sz="2000" kern="1200" spc="5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99262" marR="0" indent="-298969" algn="l" defTabSz="761973" rtl="0" eaLnBrk="1" fontAlgn="auto" latinLnBrk="0" hangingPunct="1">
        <a:lnSpc>
          <a:spcPct val="100000"/>
        </a:lnSpc>
        <a:spcBef>
          <a:spcPts val="417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1667" kern="1200" spc="5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94261" indent="-295000" algn="l" defTabSz="76197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lang="da-DK" sz="15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99262" indent="295000" algn="l" defTabSz="76197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lang="da-DK" sz="15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99262" indent="295000" algn="l" defTabSz="761973" rtl="0" eaLnBrk="1" latinLnBrk="0" hangingPunct="1">
        <a:lnSpc>
          <a:spcPct val="100000"/>
        </a:lnSpc>
        <a:spcBef>
          <a:spcPts val="417"/>
        </a:spcBef>
        <a:buFont typeface="Arial" panose="020B0604020202020204" pitchFamily="34" charset="0"/>
        <a:buChar char="•"/>
        <a:defRPr lang="da-DK" sz="1500" kern="1200" spc="5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99262" indent="295000" algn="l" defTabSz="76197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lang="da-DK" sz="15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599262" indent="295000" algn="l" defTabSz="76197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lang="da-DK" sz="15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599262" indent="295000" algn="l" defTabSz="76197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lang="da-DK" sz="15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599262" indent="295000" algn="l" defTabSz="76197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lang="da-DK" sz="15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7619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7" algn="l" defTabSz="7619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3" algn="l" defTabSz="7619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61" algn="l" defTabSz="7619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47" algn="l" defTabSz="7619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33" algn="l" defTabSz="7619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19" algn="l" defTabSz="7619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07" algn="l" defTabSz="7619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94" algn="l" defTabSz="7619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78" userDrawn="1">
          <p15:clr>
            <a:srgbClr val="F26B43"/>
          </p15:clr>
        </p15:guide>
        <p15:guide id="2" pos="5480" userDrawn="1">
          <p15:clr>
            <a:srgbClr val="F26B43"/>
          </p15:clr>
        </p15:guide>
        <p15:guide id="3" orient="horz" pos="326" userDrawn="1">
          <p15:clr>
            <a:srgbClr val="F26B43"/>
          </p15:clr>
        </p15:guide>
        <p15:guide id="4" orient="horz" pos="779" userDrawn="1">
          <p15:clr>
            <a:srgbClr val="F26B43"/>
          </p15:clr>
        </p15:guide>
        <p15:guide id="6" pos="5481" userDrawn="1">
          <p15:clr>
            <a:srgbClr val="F26B43"/>
          </p15:clr>
        </p15:guide>
        <p15:guide id="7" orient="horz" pos="856" userDrawn="1">
          <p15:clr>
            <a:srgbClr val="F26B43"/>
          </p15:clr>
        </p15:guide>
        <p15:guide id="8" orient="horz" pos="33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FCC3-A0B3-8F44-B8B7-6B3E175A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Overview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6472AF-0C17-C942-919E-5D3D6775C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22" y="961292"/>
            <a:ext cx="8259366" cy="4297303"/>
          </a:xfrm>
        </p:spPr>
        <p:txBody>
          <a:bodyPr/>
          <a:lstStyle/>
          <a:p>
            <a:r>
              <a:rPr lang="da-DK" dirty="0"/>
              <a:t>K9 pipeline</a:t>
            </a:r>
          </a:p>
          <a:p>
            <a:r>
              <a:rPr lang="da-DK" dirty="0"/>
              <a:t>FCR </a:t>
            </a:r>
            <a:r>
              <a:rPr lang="da-DK" dirty="0" err="1"/>
              <a:t>progess</a:t>
            </a:r>
            <a:endParaRPr lang="da-DK" dirty="0"/>
          </a:p>
          <a:p>
            <a:r>
              <a:rPr lang="da-DK" dirty="0"/>
              <a:t>WP 1: </a:t>
            </a:r>
            <a:r>
              <a:rPr lang="en-US" dirty="0"/>
              <a:t>Evaluation of ERBB2 (human HER2) copy number variation in canine mammary tumors</a:t>
            </a:r>
          </a:p>
          <a:p>
            <a:r>
              <a:rPr lang="en-US" dirty="0"/>
              <a:t>WP 2: Identification of somatic variants by comparing exome data from tumor and normal tissue and the relationship with tumor stage, grade and clinical outcome</a:t>
            </a:r>
            <a:r>
              <a:rPr lang="da-DK" dirty="0"/>
              <a:t> </a:t>
            </a:r>
          </a:p>
          <a:p>
            <a:r>
              <a:rPr lang="da-DK" dirty="0"/>
              <a:t>WP 3: </a:t>
            </a:r>
            <a:r>
              <a:rPr lang="da-DK" dirty="0" err="1"/>
              <a:t>Identifi</a:t>
            </a:r>
            <a:r>
              <a:rPr lang="en-US" dirty="0"/>
              <a:t>cation of somatic mutations in liquid biopsies and the use of these for diagnosis, monitoring disease relapse and progression. </a:t>
            </a:r>
          </a:p>
          <a:p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investigations</a:t>
            </a:r>
            <a:endParaRPr lang="da-DK" dirty="0"/>
          </a:p>
          <a:p>
            <a:r>
              <a:rPr lang="da-DK" dirty="0" err="1"/>
              <a:t>Questions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CEB6F-C713-4E46-99E9-B45280A1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CCDEE-6E63-BC4C-A472-68A8B21F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70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A226-F030-844F-99E6-B8B845F6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- Per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quality</a:t>
            </a:r>
            <a:r>
              <a:rPr lang="da-DK" dirty="0"/>
              <a:t> scores</a:t>
            </a:r>
            <a:br>
              <a:rPr lang="da-DK" dirty="0"/>
            </a:br>
            <a:endParaRPr lang="da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7896CB-0A27-0D4D-A7EB-2BD24EC72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073" y="1362075"/>
            <a:ext cx="5236267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180E4-9072-A64F-82B4-FF17319F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E80FF-8381-C443-8AF6-D5445AC8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2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DCF0-9182-1946-9CA4-B45EB2AB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- Per base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content</a:t>
            </a:r>
            <a:br>
              <a:rPr lang="da-DK" dirty="0"/>
            </a:br>
            <a:endParaRPr lang="da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2A6188-A618-BF46-A4DB-3ADAA778D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845" y="1362075"/>
            <a:ext cx="5138723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BB1FE-3D19-AE47-8027-AC6B7FDF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4DAD2-F064-6446-BEC3-B95342B6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85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A832-09AD-7F4B-A706-1B283BFE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- Per </a:t>
            </a:r>
            <a:r>
              <a:rPr lang="da-DK" dirty="0" err="1"/>
              <a:t>sequence</a:t>
            </a:r>
            <a:r>
              <a:rPr lang="da-DK" dirty="0"/>
              <a:t> GC </a:t>
            </a:r>
            <a:r>
              <a:rPr lang="da-DK" dirty="0" err="1"/>
              <a:t>content</a:t>
            </a:r>
            <a:br>
              <a:rPr lang="da-DK" dirty="0"/>
            </a:br>
            <a:endParaRPr lang="da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F93FC7-CBAC-6246-9DC0-ADDCF0B38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24" y="1362075"/>
            <a:ext cx="5103764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5F3A4-6719-634E-8FF3-6253FEC7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0853-75A3-F349-BB62-554866A0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49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8711-459A-2F45-BEF1-32DB6091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- Per base N </a:t>
            </a:r>
            <a:r>
              <a:rPr lang="da-DK" dirty="0" err="1"/>
              <a:t>content</a:t>
            </a:r>
            <a:br>
              <a:rPr lang="da-DK" dirty="0"/>
            </a:br>
            <a:endParaRPr lang="da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A0C207-D4F6-A442-B02C-63EC6E003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937" y="1362075"/>
            <a:ext cx="5178539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D212-5E39-B547-93A0-A7AAB7B6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F88B0-E218-2C43-BB2D-754F54E7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350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BC06-6830-F24B-985D-22DED661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-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Length</a:t>
            </a:r>
            <a:r>
              <a:rPr lang="da-DK" dirty="0"/>
              <a:t> Distribution</a:t>
            </a:r>
            <a:br>
              <a:rPr lang="da-DK" dirty="0"/>
            </a:br>
            <a:endParaRPr lang="da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F65D8C-6B10-BA44-8CCD-EFBC2CA52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335" y="1362075"/>
            <a:ext cx="5127742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18D30-A3CA-A441-8A48-DA2F04F9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6A9BB-9D24-2445-9B60-FFA34214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42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D13B-F965-1B4A-B31C-9695DE46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-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Duplication</a:t>
            </a:r>
            <a:r>
              <a:rPr lang="da-DK" dirty="0"/>
              <a:t> Levels</a:t>
            </a:r>
            <a:br>
              <a:rPr lang="da-DK" dirty="0"/>
            </a:br>
            <a:endParaRPr lang="da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64D994-C702-D343-8C23-04527CAEC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446" y="1362075"/>
            <a:ext cx="5111521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4C077-2554-1540-82F2-BD9ED4946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280F-F22E-EA43-A67D-D36F3DF3A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54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D57C7-3F73-E24D-A46D-20A87ACC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60034-FF2D-9D4F-8C16-3CE4959C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9001A-0E1D-434A-A42C-A631FF79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0" y="1165647"/>
            <a:ext cx="8006861" cy="4549353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B1B33B4-E4F4-3740-BBE3-F4C0C1C9A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58" y="291178"/>
            <a:ext cx="8259763" cy="8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8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13EB-194F-914C-9B24-0A147F8D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– </a:t>
            </a:r>
            <a:r>
              <a:rPr lang="da-DK" dirty="0" err="1"/>
              <a:t>Kmer</a:t>
            </a:r>
            <a:r>
              <a:rPr lang="da-DK" dirty="0"/>
              <a:t> Content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9774EB-7462-3149-BFE2-07107B595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6003" y="1362075"/>
            <a:ext cx="5210407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0D08-3F6E-B642-96CE-724CB7D0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97EA4-6E75-FD4C-9CF4-0C81C47F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17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AE2F-C5DB-7248-9E5D-A93A3A8B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7B43B9-EC15-CD4B-828C-EAED5A639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460" y="1362075"/>
            <a:ext cx="3637492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D255-AC46-CC45-93B9-B0A0D7F3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357BB-267C-9147-BFBE-AAE50AD7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37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5BC2-0A38-D145-B7C1-A49D92DA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K9-WGS-Pipeline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99EC-24D8-6D4D-850E-F0668F387E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Issues</a:t>
            </a:r>
            <a:endParaRPr lang="da-DK" dirty="0"/>
          </a:p>
          <a:p>
            <a:r>
              <a:rPr lang="da-DK" dirty="0" err="1"/>
              <a:t>Wrong</a:t>
            </a:r>
            <a:r>
              <a:rPr lang="da-DK" dirty="0"/>
              <a:t> </a:t>
            </a:r>
            <a:r>
              <a:rPr lang="da-DK" dirty="0" err="1"/>
              <a:t>paths</a:t>
            </a:r>
            <a:r>
              <a:rPr lang="da-DK" dirty="0"/>
              <a:t> to </a:t>
            </a:r>
            <a:r>
              <a:rPr lang="da-DK" dirty="0" err="1"/>
              <a:t>tools</a:t>
            </a:r>
            <a:endParaRPr lang="da-DK" dirty="0"/>
          </a:p>
          <a:p>
            <a:r>
              <a:rPr lang="da-DK" dirty="0" err="1"/>
              <a:t>Unclear</a:t>
            </a:r>
            <a:r>
              <a:rPr lang="da-DK" dirty="0"/>
              <a:t>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needed</a:t>
            </a:r>
            <a:endParaRPr lang="da-DK" dirty="0"/>
          </a:p>
          <a:p>
            <a:r>
              <a:rPr lang="da-DK" dirty="0"/>
              <a:t>”Black </a:t>
            </a:r>
            <a:r>
              <a:rPr lang="da-DK" dirty="0" err="1"/>
              <a:t>box</a:t>
            </a:r>
            <a:r>
              <a:rPr lang="da-DK" dirty="0"/>
              <a:t>”</a:t>
            </a:r>
          </a:p>
          <a:p>
            <a:pPr lvl="1"/>
            <a:r>
              <a:rPr lang="da-DK" dirty="0" err="1"/>
              <a:t>Function</a:t>
            </a:r>
            <a:r>
              <a:rPr lang="da-DK" dirty="0"/>
              <a:t> of </a:t>
            </a:r>
            <a:r>
              <a:rPr lang="da-DK" dirty="0" err="1"/>
              <a:t>different</a:t>
            </a:r>
            <a:r>
              <a:rPr lang="da-DK" dirty="0"/>
              <a:t> files</a:t>
            </a:r>
          </a:p>
          <a:p>
            <a:pPr lvl="1"/>
            <a:r>
              <a:rPr lang="da-DK" dirty="0"/>
              <a:t>Flow </a:t>
            </a:r>
            <a:r>
              <a:rPr lang="da-DK" dirty="0" err="1"/>
              <a:t>through</a:t>
            </a:r>
            <a:r>
              <a:rPr lang="da-DK" dirty="0"/>
              <a:t> file(s)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E56C-FA46-0744-837C-1554D9320A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Suggestions</a:t>
            </a:r>
          </a:p>
          <a:p>
            <a:r>
              <a:rPr lang="da-DK" dirty="0" err="1"/>
              <a:t>Better</a:t>
            </a:r>
            <a:r>
              <a:rPr lang="da-DK" dirty="0"/>
              <a:t> README</a:t>
            </a:r>
          </a:p>
          <a:p>
            <a:r>
              <a:rPr lang="da-DK" dirty="0"/>
              <a:t>More </a:t>
            </a:r>
            <a:r>
              <a:rPr lang="da-DK" dirty="0" err="1"/>
              <a:t>inline</a:t>
            </a:r>
            <a:r>
              <a:rPr lang="da-DK" dirty="0"/>
              <a:t> </a:t>
            </a:r>
            <a:r>
              <a:rPr lang="da-DK" dirty="0" err="1"/>
              <a:t>comments</a:t>
            </a:r>
            <a:endParaRPr lang="da-DK" dirty="0"/>
          </a:p>
          <a:p>
            <a:r>
              <a:rPr lang="da-DK" dirty="0"/>
              <a:t>No </a:t>
            </a:r>
            <a:r>
              <a:rPr lang="da-DK" dirty="0" err="1"/>
              <a:t>changes</a:t>
            </a:r>
            <a:r>
              <a:rPr lang="da-DK" dirty="0"/>
              <a:t> in the pipeline-file</a:t>
            </a:r>
          </a:p>
          <a:p>
            <a:r>
              <a:rPr lang="da-DK" dirty="0"/>
              <a:t>All input given </a:t>
            </a:r>
            <a:r>
              <a:rPr lang="da-DK" dirty="0" err="1"/>
              <a:t>separately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446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7D26-2D06-0046-A2EC-E955EF4F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K9-WGS-Pipeline -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4729D-6376-4D41-8E78-2107C4B0F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1 subfolder </a:t>
            </a:r>
          </a:p>
          <a:p>
            <a:pPr lvl="1"/>
            <a:r>
              <a:rPr lang="da-DK" dirty="0"/>
              <a:t>1 file with variables to set/template</a:t>
            </a:r>
          </a:p>
          <a:p>
            <a:pPr lvl="1"/>
            <a:r>
              <a:rPr lang="da-DK" dirty="0"/>
              <a:t>1 pipeline file</a:t>
            </a:r>
          </a:p>
          <a:p>
            <a:pPr lvl="1"/>
            <a:r>
              <a:rPr lang="da-DK" dirty="0"/>
              <a:t>Up front check if all variables </a:t>
            </a:r>
            <a:r>
              <a:rPr lang="da-DK" dirty="0" err="1"/>
              <a:t>are</a:t>
            </a:r>
            <a:r>
              <a:rPr lang="da-DK" dirty="0"/>
              <a:t> set </a:t>
            </a:r>
            <a:r>
              <a:rPr lang="da-DK" dirty="0" err="1"/>
              <a:t>correctly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1CC8-1081-A94F-AABA-8E3D39EE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B9207-B3E5-0F43-8ABF-150665C5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293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B9B1-9495-8343-9EAC-48DBB0EE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Progress – </a:t>
            </a:r>
            <a:r>
              <a:rPr lang="da-DK" dirty="0" err="1"/>
              <a:t>Flatcoated</a:t>
            </a:r>
            <a:r>
              <a:rPr lang="da-DK" dirty="0"/>
              <a:t> Retrievers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3C5EF-DCB9-3D49-86E1-165848E79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Just </a:t>
            </a:r>
            <a:r>
              <a:rPr lang="da-DK" dirty="0" err="1"/>
              <a:t>finished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runthrough</a:t>
            </a:r>
            <a:r>
              <a:rPr lang="da-DK" dirty="0"/>
              <a:t>!</a:t>
            </a:r>
          </a:p>
          <a:p>
            <a:pPr marL="0" indent="0">
              <a:buNone/>
            </a:pPr>
            <a:r>
              <a:rPr lang="da-DK" dirty="0"/>
              <a:t>The rest </a:t>
            </a:r>
            <a:r>
              <a:rPr lang="da-DK" dirty="0" err="1"/>
              <a:t>should</a:t>
            </a:r>
            <a:r>
              <a:rPr lang="da-DK" dirty="0"/>
              <a:t> finish in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a </a:t>
            </a:r>
            <a:r>
              <a:rPr lang="da-DK" dirty="0" err="1"/>
              <a:t>week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Plan</a:t>
            </a:r>
          </a:p>
          <a:p>
            <a:r>
              <a:rPr lang="da-DK" dirty="0" err="1"/>
              <a:t>Evaluating</a:t>
            </a:r>
            <a:r>
              <a:rPr lang="da-DK" dirty="0"/>
              <a:t> output</a:t>
            </a:r>
          </a:p>
          <a:p>
            <a:r>
              <a:rPr lang="da-DK" dirty="0"/>
              <a:t>Collection/</a:t>
            </a:r>
            <a:r>
              <a:rPr lang="da-DK" dirty="0" err="1"/>
              <a:t>matching</a:t>
            </a:r>
            <a:r>
              <a:rPr lang="da-DK" dirty="0"/>
              <a:t> of </a:t>
            </a:r>
            <a:r>
              <a:rPr lang="da-DK" dirty="0" err="1"/>
              <a:t>phenotypes</a:t>
            </a:r>
            <a:endParaRPr lang="da-DK" dirty="0"/>
          </a:p>
          <a:p>
            <a:r>
              <a:rPr lang="da-DK" dirty="0"/>
              <a:t>GWAS</a:t>
            </a:r>
          </a:p>
          <a:p>
            <a:r>
              <a:rPr lang="da-DK" dirty="0"/>
              <a:t>GSEA</a:t>
            </a:r>
          </a:p>
          <a:p>
            <a:r>
              <a:rPr lang="da-DK" dirty="0" err="1"/>
              <a:t>Comparison</a:t>
            </a:r>
            <a:r>
              <a:rPr lang="da-DK" dirty="0"/>
              <a:t> with GR, and LR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E0DE3-5A9D-2642-A426-5BBC2BBC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6354-3040-F740-9DAE-B68D28A1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36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1F96-F2E8-7E44-9550-FB1172B6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Work </a:t>
            </a:r>
            <a:r>
              <a:rPr lang="da-DK" dirty="0" err="1"/>
              <a:t>packages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265AD-7B6A-E747-8A55-EA31DD478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WP 1</a:t>
            </a:r>
          </a:p>
          <a:p>
            <a:r>
              <a:rPr lang="da-DK" dirty="0"/>
              <a:t>Trip to Uppsala</a:t>
            </a:r>
          </a:p>
          <a:p>
            <a:pPr lvl="1"/>
            <a:r>
              <a:rPr lang="da-DK" dirty="0" err="1"/>
              <a:t>July-October</a:t>
            </a:r>
            <a:r>
              <a:rPr lang="da-DK" dirty="0"/>
              <a:t> (or March-May)</a:t>
            </a:r>
          </a:p>
          <a:p>
            <a:pPr lvl="1"/>
            <a:r>
              <a:rPr lang="da-DK" dirty="0"/>
              <a:t>At </a:t>
            </a:r>
            <a:r>
              <a:rPr lang="da-DK" dirty="0" err="1"/>
              <a:t>least</a:t>
            </a:r>
            <a:r>
              <a:rPr lang="da-DK" dirty="0"/>
              <a:t> 1 </a:t>
            </a:r>
            <a:r>
              <a:rPr lang="da-DK" dirty="0" err="1"/>
              <a:t>month</a:t>
            </a:r>
            <a:endParaRPr lang="da-DK" dirty="0"/>
          </a:p>
          <a:p>
            <a:r>
              <a:rPr lang="da-DK" dirty="0"/>
              <a:t>Design of </a:t>
            </a:r>
            <a:r>
              <a:rPr lang="da-DK" dirty="0" err="1"/>
              <a:t>assay</a:t>
            </a:r>
            <a:endParaRPr lang="da-DK" dirty="0"/>
          </a:p>
          <a:p>
            <a:pPr lvl="1"/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C0BC72-7E37-D54A-A260-6B7E75561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WP 2 and WP 3</a:t>
            </a:r>
          </a:p>
          <a:p>
            <a:r>
              <a:rPr lang="da-DK" dirty="0"/>
              <a:t>Waiting on </a:t>
            </a:r>
            <a:r>
              <a:rPr lang="da-DK" dirty="0" err="1"/>
              <a:t>ethical</a:t>
            </a:r>
            <a:r>
              <a:rPr lang="da-DK" dirty="0"/>
              <a:t> </a:t>
            </a:r>
            <a:r>
              <a:rPr lang="da-DK" dirty="0" err="1"/>
              <a:t>approval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collection</a:t>
            </a:r>
            <a:r>
              <a:rPr lang="da-DK" dirty="0"/>
              <a:t> of cases</a:t>
            </a:r>
          </a:p>
          <a:p>
            <a:pPr lvl="1"/>
            <a:r>
              <a:rPr lang="da-DK" dirty="0" err="1"/>
              <a:t>Majbritt’s</a:t>
            </a:r>
            <a:r>
              <a:rPr lang="da-DK" dirty="0"/>
              <a:t> </a:t>
            </a:r>
            <a:r>
              <a:rPr lang="da-DK" dirty="0" err="1"/>
              <a:t>substitute</a:t>
            </a:r>
            <a:endParaRPr lang="da-DK" dirty="0"/>
          </a:p>
          <a:p>
            <a:pPr lvl="1"/>
            <a:r>
              <a:rPr lang="da-DK" dirty="0" err="1"/>
              <a:t>VetGruppen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1BFBE-41B8-7E40-B19C-A0BB0318C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BE404-CABE-764F-9BCC-0892E92D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082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9B5D-78E0-2B49-91C8-F5A9FEA0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investigations</a:t>
            </a:r>
            <a:br>
              <a:rPr lang="da-DK" dirty="0"/>
            </a:b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81390-FF11-C942-AFF4-C37986FC5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Gene-</a:t>
            </a:r>
            <a:r>
              <a:rPr lang="da-DK" dirty="0" err="1"/>
              <a:t>expression</a:t>
            </a:r>
            <a:r>
              <a:rPr lang="da-DK" dirty="0"/>
              <a:t> in tumors</a:t>
            </a:r>
          </a:p>
          <a:p>
            <a:r>
              <a:rPr lang="da-DK" dirty="0"/>
              <a:t>KIT, VEGF</a:t>
            </a:r>
          </a:p>
          <a:p>
            <a:r>
              <a:rPr lang="da-DK" dirty="0" err="1"/>
              <a:t>Immunomodulation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Comparison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MCT and HS (LSA?)</a:t>
            </a:r>
          </a:p>
          <a:p>
            <a:pPr marL="0" indent="0">
              <a:buNone/>
            </a:pPr>
            <a:r>
              <a:rPr lang="da-DK" dirty="0" err="1"/>
              <a:t>Functional</a:t>
            </a:r>
            <a:r>
              <a:rPr lang="da-DK" dirty="0"/>
              <a:t> annotation (DAVID)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C7BA1-480A-1D49-ABB5-341403EF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CA11A-070D-5B48-BB67-80C7F9BE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51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BFE9-4E36-DD41-A531-9D93B49A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5C56B3-5BCA-434E-9EFE-FCC2D0F17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kind of data is </a:t>
            </a:r>
            <a:r>
              <a:rPr lang="da-DK" dirty="0" err="1"/>
              <a:t>available</a:t>
            </a:r>
            <a:r>
              <a:rPr lang="da-DK" dirty="0"/>
              <a:t>/</a:t>
            </a:r>
            <a:r>
              <a:rPr lang="da-DK" dirty="0" err="1"/>
              <a:t>generatable</a:t>
            </a:r>
            <a:endParaRPr lang="da-DK" dirty="0"/>
          </a:p>
          <a:p>
            <a:pPr lvl="1"/>
            <a:r>
              <a:rPr lang="da-DK" dirty="0" err="1"/>
              <a:t>Exome</a:t>
            </a:r>
            <a:endParaRPr lang="da-DK" dirty="0"/>
          </a:p>
          <a:p>
            <a:pPr lvl="1"/>
            <a:r>
              <a:rPr lang="da-DK" dirty="0"/>
              <a:t>RNA</a:t>
            </a:r>
          </a:p>
          <a:p>
            <a:pPr lvl="1"/>
            <a:r>
              <a:rPr lang="da-DK" dirty="0"/>
              <a:t>WG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93891-7367-FF4D-B876-547FF9E4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5FA89-F3A4-1A43-8CC1-E0B4BABE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148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29BB-3258-0142-903C-E0F8CFD3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- Per base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quality</a:t>
            </a:r>
            <a:br>
              <a:rPr lang="da-DK" dirty="0"/>
            </a:br>
            <a:endParaRPr lang="da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DB26D0-D88D-2741-B544-72E09ABF9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976" y="1362075"/>
            <a:ext cx="5110461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454B5-26F0-8A4C-BA0C-3E0F1DBB0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2E6B3-337D-5749-9F54-4B2B8B48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15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DD11-88D1-304D-8CEF-273359BF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FastQC</a:t>
            </a:r>
            <a:r>
              <a:rPr lang="da-DK" dirty="0"/>
              <a:t> - Per </a:t>
            </a:r>
            <a:r>
              <a:rPr lang="da-DK" dirty="0" err="1"/>
              <a:t>tile</a:t>
            </a:r>
            <a:r>
              <a:rPr lang="da-DK" dirty="0"/>
              <a:t>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 err="1"/>
              <a:t>quality</a:t>
            </a:r>
            <a:endParaRPr lang="da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E6B5B9-A3C3-2C40-A8C1-83332E062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938" y="1362075"/>
            <a:ext cx="5142537" cy="38973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A50EA-1DA6-214B-BAB7-69249200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50149-43E0-B540-9519-56A2446E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4688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498</Words>
  <Application>Microsoft Macintosh PowerPoint</Application>
  <PresentationFormat>On-screen Show (16:10)</PresentationFormat>
  <Paragraphs>122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Overview</vt:lpstr>
      <vt:lpstr>K9-WGS-Pipeline</vt:lpstr>
      <vt:lpstr>K9-WGS-Pipeline - template</vt:lpstr>
      <vt:lpstr>Progress – Flatcoated Retrievers</vt:lpstr>
      <vt:lpstr>Work packages</vt:lpstr>
      <vt:lpstr>Possible investigations </vt:lpstr>
      <vt:lpstr>Questions</vt:lpstr>
      <vt:lpstr>FastQC - Per base sequence quality </vt:lpstr>
      <vt:lpstr>FastQC - Per tile sequence quality</vt:lpstr>
      <vt:lpstr>FastQC - Per sequence quality scores </vt:lpstr>
      <vt:lpstr>FastQC - Per base sequence content </vt:lpstr>
      <vt:lpstr>FastQC - Per sequence GC content </vt:lpstr>
      <vt:lpstr>FastQC - Per base N content </vt:lpstr>
      <vt:lpstr>FastQC - Sequence Length Distribution </vt:lpstr>
      <vt:lpstr>FastQC - Sequence Duplication Levels </vt:lpstr>
      <vt:lpstr>PowerPoint Presentation</vt:lpstr>
      <vt:lpstr>FastQC – Kmer Content</vt:lpstr>
      <vt:lpstr>FastQC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Sophie Emilie Søborg Agger</dc:creator>
  <cp:lastModifiedBy/>
  <cp:revision>1</cp:revision>
  <dcterms:created xsi:type="dcterms:W3CDTF">2019-05-06T17:58:17Z</dcterms:created>
  <dcterms:modified xsi:type="dcterms:W3CDTF">2019-05-10T05:30:49Z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